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8" r:id="rId2"/>
    <p:sldId id="262" r:id="rId3"/>
    <p:sldId id="2146" r:id="rId4"/>
    <p:sldId id="2135" r:id="rId5"/>
    <p:sldId id="2144" r:id="rId6"/>
    <p:sldId id="2147" r:id="rId7"/>
    <p:sldId id="2148" r:id="rId8"/>
    <p:sldId id="2149" r:id="rId9"/>
    <p:sldId id="2150" r:id="rId10"/>
    <p:sldId id="2151" r:id="rId11"/>
    <p:sldId id="2153" r:id="rId12"/>
    <p:sldId id="2155" r:id="rId13"/>
    <p:sldId id="2156" r:id="rId14"/>
    <p:sldId id="2157" r:id="rId15"/>
    <p:sldId id="2158" r:id="rId16"/>
    <p:sldId id="2159" r:id="rId17"/>
    <p:sldId id="2160" r:id="rId18"/>
    <p:sldId id="2161" r:id="rId19"/>
    <p:sldId id="2162" r:id="rId20"/>
    <p:sldId id="2163" r:id="rId21"/>
    <p:sldId id="2164" r:id="rId22"/>
    <p:sldId id="2165" r:id="rId23"/>
    <p:sldId id="2166" r:id="rId24"/>
    <p:sldId id="263" r:id="rId25"/>
    <p:sldId id="2027" r:id="rId26"/>
    <p:sldId id="2086" r:id="rId27"/>
    <p:sldId id="202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parkey" initials="S" lastIdx="2" clrIdx="0">
    <p:extLst>
      <p:ext uri="{19B8F6BF-5375-455C-9EA6-DF929625EA0E}">
        <p15:presenceInfo xmlns:p15="http://schemas.microsoft.com/office/powerpoint/2012/main" userId="Spark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FC"/>
    <a:srgbClr val="755DD9"/>
    <a:srgbClr val="562855"/>
    <a:srgbClr val="341933"/>
    <a:srgbClr val="92278F"/>
    <a:srgbClr val="8EA9E3"/>
    <a:srgbClr val="F2F2F2"/>
    <a:srgbClr val="715A70"/>
    <a:srgbClr val="827EB2"/>
    <a:srgbClr val="969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7" autoAdjust="0"/>
    <p:restoredTop sz="82563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156" y="48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11/10/2021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10/11/2021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Quelles sont les conditions d'inscription ?</a:t>
            </a:r>
          </a:p>
          <a:p>
            <a:endParaRPr lang="fr-FR" dirty="0" smtClean="0"/>
          </a:p>
          <a:p>
            <a:r>
              <a:rPr lang="fr-FR" dirty="0" smtClean="0"/>
              <a:t>Inscription : De quelles informations avons-nous besoin ? des étudiants (âge, besoins, difficultés, disponibilité ?)</a:t>
            </a:r>
          </a:p>
          <a:p>
            <a:endParaRPr lang="fr-FR" dirty="0" smtClean="0"/>
          </a:p>
          <a:p>
            <a:r>
              <a:rPr lang="fr-FR" dirty="0" smtClean="0"/>
              <a:t>bénévoles (disponibilité, matières enseignées ?)</a:t>
            </a:r>
          </a:p>
          <a:p>
            <a:endParaRPr lang="fr-FR" dirty="0" smtClean="0"/>
          </a:p>
          <a:p>
            <a:r>
              <a:rPr lang="fr-FR" dirty="0" smtClean="0"/>
              <a:t>Comment récupérer le mot de passe ? Lien par e-mail ou sms ? </a:t>
            </a:r>
          </a:p>
          <a:p>
            <a:endParaRPr lang="fr-FR" dirty="0" smtClean="0"/>
          </a:p>
          <a:p>
            <a:r>
              <a:rPr lang="fr-FR" dirty="0" smtClean="0"/>
              <a:t>Quels sont les termes et conditions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7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56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Quand on arrive à la page, s'ouvre sur la dernière discussion ? Page vide ?</a:t>
            </a:r>
          </a:p>
          <a:p>
            <a:endParaRPr lang="fr-FR" dirty="0" smtClean="0"/>
          </a:p>
          <a:p>
            <a:r>
              <a:rPr lang="fr-FR" dirty="0" smtClean="0"/>
              <a:t>Quelle modération ? Possibilité de signaler un message ?</a:t>
            </a:r>
          </a:p>
          <a:p>
            <a:endParaRPr lang="fr-FR" dirty="0" smtClean="0"/>
          </a:p>
          <a:p>
            <a:r>
              <a:rPr lang="fr-FR" dirty="0" smtClean="0"/>
              <a:t>Possibilité d'envoyer des liens ? Des fichiers attachés ? Des images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73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Suppression d'un contact : quel comportement ? Supprimer la conversation ? Blocage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r>
              <a:rPr lang="fr-FR" dirty="0" smtClean="0"/>
              <a:t>Ajout automatique de contacts ou demande d'acceptation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544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Quels informations contiennent les événements ? (Priorité ? Tags ? Alertes?)</a:t>
            </a:r>
          </a:p>
          <a:p>
            <a:r>
              <a:rPr lang="fr-FR" dirty="0" smtClean="0"/>
              <a:t>Les dates de rendu des tâches apparaissent dans le calendrier ?</a:t>
            </a:r>
          </a:p>
          <a:p>
            <a:r>
              <a:rPr lang="fr-FR" dirty="0" smtClean="0"/>
              <a:t>Que se passe t'il quand l’</a:t>
            </a:r>
            <a:r>
              <a:rPr lang="fr-FR" dirty="0" err="1" smtClean="0"/>
              <a:t>événémént</a:t>
            </a:r>
            <a:r>
              <a:rPr lang="fr-FR" dirty="0" smtClean="0"/>
              <a:t> est dépassée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32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Quels informations contiennent les tâches ? (Priorité ? Tags ? Alertes?)</a:t>
            </a:r>
          </a:p>
          <a:p>
            <a:r>
              <a:rPr lang="fr-FR" dirty="0" smtClean="0"/>
              <a:t>Les dates de rendu des tâches apparaissent dans le calendrier ?</a:t>
            </a:r>
          </a:p>
          <a:p>
            <a:r>
              <a:rPr lang="fr-FR" dirty="0" smtClean="0"/>
              <a:t>Que se passe t'il quand la deadline est dépassée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439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User story</a:t>
            </a:r>
          </a:p>
          <a:p>
            <a:endParaRPr lang="fr-FR" dirty="0" smtClean="0"/>
          </a:p>
          <a:p>
            <a:r>
              <a:rPr lang="fr-FR" dirty="0" smtClean="0"/>
              <a:t>1.</a:t>
            </a:r>
            <a:r>
              <a:rPr lang="fr-FR" baseline="0" dirty="0" smtClean="0"/>
              <a:t> </a:t>
            </a:r>
            <a:r>
              <a:rPr lang="fr-FR" dirty="0" smtClean="0"/>
              <a:t>En tant que &lt;type d’utilisateur&gt;, </a:t>
            </a:r>
          </a:p>
          <a:p>
            <a:r>
              <a:rPr lang="fr-FR" dirty="0" smtClean="0"/>
              <a:t>2.</a:t>
            </a:r>
            <a:r>
              <a:rPr lang="fr-FR" baseline="0" dirty="0" smtClean="0"/>
              <a:t> </a:t>
            </a:r>
            <a:r>
              <a:rPr lang="fr-FR" dirty="0" smtClean="0"/>
              <a:t>je veux &lt;le but&gt; </a:t>
            </a:r>
          </a:p>
          <a:p>
            <a:r>
              <a:rPr lang="fr-FR" dirty="0" smtClean="0"/>
              <a:t>3.</a:t>
            </a:r>
            <a:r>
              <a:rPr lang="fr-FR" baseline="0" dirty="0" smtClean="0"/>
              <a:t> </a:t>
            </a:r>
            <a:r>
              <a:rPr lang="fr-FR" dirty="0" smtClean="0"/>
              <a:t>afin de &lt;la raison&gt;</a:t>
            </a:r>
          </a:p>
          <a:p>
            <a:endParaRPr lang="en-GB" dirty="0" smtClean="0"/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Le critère d’acceptation :</a:t>
            </a:r>
          </a:p>
          <a:p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Étant donné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le contexte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 et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la suite du contexte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Lorsque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l’événement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Alors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résultat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 et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autre résultat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74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=""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=""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=""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=""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=""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=""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=""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=""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=""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=""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=""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=""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=""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=""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=""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=""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=""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=""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10/11/2021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1.jpg"/><Relationship Id="rId7" Type="http://schemas.openxmlformats.org/officeDocument/2006/relationships/image" Target="../media/image2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jpg"/><Relationship Id="rId5" Type="http://schemas.openxmlformats.org/officeDocument/2006/relationships/image" Target="../media/image33.jpg"/><Relationship Id="rId10" Type="http://schemas.openxmlformats.org/officeDocument/2006/relationships/image" Target="../media/image39.jpg"/><Relationship Id="rId4" Type="http://schemas.openxmlformats.org/officeDocument/2006/relationships/image" Target="../media/image21.jp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2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4.png"/><Relationship Id="rId4" Type="http://schemas.openxmlformats.org/officeDocument/2006/relationships/image" Target="../media/image4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11" Type="http://schemas.openxmlformats.org/officeDocument/2006/relationships/image" Target="../media/image13.jpg"/><Relationship Id="rId5" Type="http://schemas.openxmlformats.org/officeDocument/2006/relationships/image" Target="../media/image8.jpg"/><Relationship Id="rId10" Type="http://schemas.openxmlformats.org/officeDocument/2006/relationships/image" Target="../media/image12.jpg"/><Relationship Id="rId4" Type="http://schemas.openxmlformats.org/officeDocument/2006/relationships/image" Target="../media/image4.png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12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19.jpg"/><Relationship Id="rId5" Type="http://schemas.openxmlformats.org/officeDocument/2006/relationships/image" Target="../media/image1.jpg"/><Relationship Id="rId15" Type="http://schemas.openxmlformats.org/officeDocument/2006/relationships/image" Target="../media/image23.jpg"/><Relationship Id="rId10" Type="http://schemas.openxmlformats.org/officeDocument/2006/relationships/image" Target="../media/image18.jpg"/><Relationship Id="rId4" Type="http://schemas.openxmlformats.org/officeDocument/2006/relationships/image" Target="../media/image15.jpg"/><Relationship Id="rId9" Type="http://schemas.openxmlformats.org/officeDocument/2006/relationships/image" Target="../media/image17.jpg"/><Relationship Id="rId1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4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g"/><Relationship Id="rId5" Type="http://schemas.openxmlformats.org/officeDocument/2006/relationships/image" Target="../media/image2.png"/><Relationship Id="rId10" Type="http://schemas.openxmlformats.org/officeDocument/2006/relationships/image" Target="../media/image28.jpg"/><Relationship Id="rId4" Type="http://schemas.openxmlformats.org/officeDocument/2006/relationships/image" Target="../media/image25.jpg"/><Relationship Id="rId9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33.jpg"/><Relationship Id="rId5" Type="http://schemas.openxmlformats.org/officeDocument/2006/relationships/image" Target="../media/image1.jpg"/><Relationship Id="rId10" Type="http://schemas.openxmlformats.org/officeDocument/2006/relationships/image" Target="../media/image32.jpg"/><Relationship Id="rId4" Type="http://schemas.openxmlformats.org/officeDocument/2006/relationships/image" Target="../media/image29.jpg"/><Relationship Id="rId9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jpg"/><Relationship Id="rId5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Dixième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5.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gestion des tâches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49529" y="5158695"/>
            <a:ext cx="5256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pour lui-même et le bénévole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2350" y="2553927"/>
            <a:ext cx="1841461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nouvelle tâche.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tâche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en-GB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une tâche.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Marquer une tâche comme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terminée.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8" name="Image 27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137590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Image 3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721253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8" y="255392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4304916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39" y="1735795"/>
            <a:ext cx="4896000" cy="3312000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548" y="3126049"/>
            <a:ext cx="1476000" cy="2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1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107" y="1788957"/>
            <a:ext cx="1476000" cy="2628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5.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gestion des tâches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8077" y="2348029"/>
            <a:ext cx="239867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champs du formulaire de la nouvelle tâche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participants</a:t>
            </a:r>
          </a:p>
          <a:p>
            <a:pPr marL="180975" lvl="4"/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de la tâche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 limite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L’heure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Pièce joint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80975" lvl="4"/>
            <a:r>
              <a:rPr lang="fr-FR" sz="1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nouvelle tâche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2040747" y="770754"/>
            <a:ext cx="882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Ajouter une nouvelle tâche.</a:t>
            </a:r>
            <a:endParaRPr lang="fr-FR" sz="16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49529" y="5158695"/>
            <a:ext cx="5256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pour lui-même et le bénévole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85052" y="6104685"/>
            <a:ext cx="147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361051" y="4762426"/>
            <a:ext cx="14317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bénévole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39" y="1697807"/>
            <a:ext cx="4896000" cy="3312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auto">
          <a:xfrm>
            <a:off x="5837626" y="2749252"/>
            <a:ext cx="1822729" cy="191358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47" y="3118210"/>
            <a:ext cx="1476000" cy="2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0"/>
            <a:ext cx="1473201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0" y="142942"/>
            <a:ext cx="12192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729258"/>
            <a:ext cx="6102773" cy="560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1. La page de connexion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L’inscription</a:t>
            </a:r>
          </a:p>
          <a:p>
            <a:pPr>
              <a:lnSpc>
                <a:spcPct val="150000"/>
              </a:lnSpc>
            </a:pP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 compte auprès de </a:t>
            </a:r>
            <a:r>
              <a:rPr lang="fr-FR" sz="11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utiliser leurs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services.</a:t>
            </a:r>
          </a:p>
          <a:p>
            <a:pPr indent="179388">
              <a:lnSpc>
                <a:spcPct val="150000"/>
              </a:lnSpc>
            </a:pPr>
            <a:r>
              <a:rPr lang="fr-FR" sz="11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critères d’acceptation</a:t>
            </a:r>
          </a:p>
          <a:p>
            <a:pPr marL="358775" lvl="4" indent="-182563">
              <a:lnSpc>
                <a:spcPct val="150000"/>
              </a:lnSpc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Scénario: Voir lien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 l'inscription de l'utilisateur.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suis sur la page de connexion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voir un lien pour m'inscrire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358775" lvl="4" indent="-182563"/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lvl="4" indent="-182563"/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2.	Scénario : Un utilisateur non enregistré devrait voir un formulaire d'inscription.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 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clique sur « S’inscrire »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voir un formulaire me permettant de m'inscrire sur le site.</a:t>
            </a:r>
          </a:p>
          <a:p>
            <a:pPr marL="358775" lvl="4" indent="-182563"/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lvl="4" indent="-182563"/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Scénario :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recevoir un e-mail de confirmation lors de l'inscription.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 non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remplis correctement le formulaire d'inscription (nom, prénom, email, mot de passe)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que je clique sur « créer un compte »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recevoir un message à l'écran indiquant que tout est en ordre et je devrais recevoir un e-mail de confirmation de l'activation de mon compte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358775" lvl="4" indent="-182563"/>
            <a:endParaRPr lang="en-GB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lvl="4" indent="-182563"/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4.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Scénario : L'utilisateur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message d'erreur « Ce compte existe déjà ».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remplis le formulaire d'inscription avec une adresse électronique déjà utilisée.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que je clique sur « créer un compte »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voir un message d'erreur « Ce compte existe déjà ».</a:t>
            </a:r>
          </a:p>
          <a:p>
            <a:pPr marL="914400" lvl="4">
              <a:lnSpc>
                <a:spcPct val="150000"/>
              </a:lnSpc>
            </a:pPr>
            <a:endParaRPr lang="fr-FR" sz="3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880652" y="0"/>
            <a:ext cx="1311349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02773" y="936980"/>
            <a:ext cx="6089228" cy="5763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connexion</a:t>
            </a:r>
          </a:p>
          <a:p>
            <a:pPr>
              <a:lnSpc>
                <a:spcPct val="150000"/>
              </a:lnSpc>
            </a:pPr>
            <a:endParaRPr lang="fr-FR" sz="11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me connecter à </a:t>
            </a:r>
            <a:r>
              <a:rPr lang="fr-FR" sz="11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’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accéder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mon espace personnel</a:t>
            </a: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9388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358775" indent="-179388"/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1.	Scénario : L'utilisateur enregistré devrait voir son tableau de bord.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Étant donné que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suis sur la page de connexion</a:t>
            </a:r>
          </a:p>
          <a:p>
            <a:pPr marL="179388"/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J'ai reçu l'e-mail de confirmation de l'activation de mon compte.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remplis correctement mon nom d'utilisateur et mon mot de passe 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que je clique sur « Se connecter »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devrais être redirigé vers mon tableau de bord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9388"/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indent="-179388"/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2.	Scénario : L'utilisateur enregistré devrait voir un message d'erreur.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Étant donné que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suis sur la page de connexion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J'ai mal saisi mon nom d'utilisateur et/ou mon mot de passe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que je clique sur « Se connecter »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devrais voir un message d'erreur et les champs de saisie devraient être réinitialisés.</a:t>
            </a:r>
          </a:p>
          <a:p>
            <a:pPr>
              <a:lnSpc>
                <a:spcPct val="150000"/>
              </a:lnSpc>
            </a:pPr>
            <a:endParaRPr lang="fr-FR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récupération de mot de </a:t>
            </a: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passe</a:t>
            </a:r>
          </a:p>
          <a:p>
            <a:pPr>
              <a:lnSpc>
                <a:spcPct val="150000"/>
              </a:lnSpc>
            </a:pPr>
            <a:endParaRPr lang="fr-FR" sz="11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récupérer mon mot de passe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continuer à accéder à mon espace personnel.</a:t>
            </a:r>
          </a:p>
          <a:p>
            <a:pPr marL="358775" indent="-179388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la page de réinitialisation du mot de passe.</a:t>
            </a:r>
          </a:p>
          <a:p>
            <a:pPr marL="358775" indent="-179388"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recevoir un email pour réinitialiser son mot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passe.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se connecter avec son nouveau mot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passe.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message d'erreur « Ce compte n'existe pas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message d'erreur d'utilisateur vos mots de passe ne correspondent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pas.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3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34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2. Le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tableau de 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bord</a:t>
            </a:r>
          </a:p>
          <a:p>
            <a:pPr>
              <a:lnSpc>
                <a:spcPct val="150000"/>
              </a:lnSpc>
            </a:pP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 résumé</a:t>
            </a: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un bref résumé de mes tâches, de mes messages et de mes événements futurs en un seul endroit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‘avoir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vue d'ensemble rapide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bref résumé de ses tâches, de ses messages et de ses événements futurs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Redirigé vers la page concernée</a:t>
            </a: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accéder à la page de mes tâches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créer, lire, mettre à jour et supprimer (CRUD) mes tâches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>
              <a:lnSpc>
                <a:spcPct val="150000"/>
              </a:lnSpc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 devrait voir son tableau de bord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toutes les tâches à accomplir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une de ses tâches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endParaRPr lang="fr-FR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accéder à la page de mon calendrier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créer, lire, mettre à jour et supprimer (CRUD) mes événements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son calendrier et tous les événements futurs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voir une de ses événements futurs.</a:t>
            </a:r>
          </a:p>
          <a:p>
            <a:pPr marL="1079500" lvl="4" indent="-180975">
              <a:lnSpc>
                <a:spcPct val="150000"/>
              </a:lnSpc>
              <a:buFont typeface="+mj-lt"/>
              <a:buAutoNum type="arabicPeriod"/>
            </a:pPr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accéder à la page de mes messages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créer, lire, mettre à jour et supprimer (CRUD) mes messages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tous ses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une de ses messages.</a:t>
            </a:r>
            <a:endParaRPr lang="en-GB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079500" lvl="4" indent="-180975">
              <a:lnSpc>
                <a:spcPct val="150000"/>
              </a:lnSpc>
              <a:buFont typeface="+mj-lt"/>
              <a:buAutoNum type="arabicPeriod"/>
            </a:pP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3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 La page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interface de chat 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Contacts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contact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je veux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ajouter un contact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communiquer avec lui.</a:t>
            </a:r>
          </a:p>
          <a:p>
            <a:pPr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une liste des contacts.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rechercher un nouveau contact.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ajouter un nouveau contact.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contact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 utilisateur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contact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retirer de ma liste de contacts.</a:t>
            </a:r>
          </a:p>
          <a:p>
            <a:pPr indent="358775">
              <a:lnSpc>
                <a:spcPct val="150000"/>
              </a:lnSpc>
            </a:pPr>
            <a:r>
              <a:rPr lang="fr-FR" sz="11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être invité à confirmer la suppression d'un contact.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supprimer un contact.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</a:t>
            </a:r>
          </a:p>
          <a:p>
            <a:pPr>
              <a:lnSpc>
                <a:spcPct val="150000"/>
              </a:lnSpc>
            </a:pPr>
            <a:r>
              <a:rPr lang="en-GB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 message</a:t>
            </a: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lire mes messages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communiquer avec d'autres personnes.</a:t>
            </a:r>
          </a:p>
          <a:p>
            <a:pPr indent="358775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un message dans la fenêtre de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quand un nouveau message est arrivé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télécharger une pièce jointe.</a:t>
            </a:r>
            <a:endParaRPr lang="fr-FR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fermer la fenêtre de message/onglet de message.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42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 La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interface de chat 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(suite)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Envoyer un message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envoyer un message à l'un de mes contacts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communiquer avec lui.</a:t>
            </a:r>
          </a:p>
          <a:p>
            <a:pPr indent="358775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s'ouvrir une nouvelle fenêtre de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être capable de passer rapidement d'une fenêtre de message à une autre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enregistré devrait pouvoir envoyer un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ajouter une pièce jointe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pouvoir voir qu’un message a été reçu.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message</a:t>
            </a:r>
          </a:p>
          <a:p>
            <a:pPr>
              <a:lnSpc>
                <a:spcPct val="150000"/>
              </a:lnSpc>
            </a:pPr>
            <a:r>
              <a:rPr lang="fr-FR" sz="11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message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retirer de ma liste des messages.</a:t>
            </a:r>
          </a:p>
          <a:p>
            <a:pPr indent="358775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être invité à confirmer la suppression d'un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supprimer un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la suppression d'un message.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4. La page de calendrier 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 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mes événements futurs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respecter mes rendez-vous et de terminer mes tâches avant la date limite.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pouvoir lire des informations plus détaillées sur un événement. 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voir la liste des événements d'un jour donné.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voir les événements des mois précédents ou suivants.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 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mettre à jour un événement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les détails.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être capable de modifier un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être capable de modifier un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une modification d’événement.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un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 nouvel événement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nouvel événement à ma liste de rendez-vous.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pouvoir créer un nouvel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créer un nouvel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devrait pouvoir annuler la création d’un nouvel événement.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événement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retirer de ma liste d’événements.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utilisateur devrait être invité à confirmer la suppression d'un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Un élève devrait pouvoir supprimer un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supprimer un événement (pour lui-même et l'élève).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devrait pouvoir annuler la suppression d'un événement.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30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5. La page de gestion des tâches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une tâche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la tâche plus en détail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lire les instructions.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enregistré devrait voir pouvoir lire les instructions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doit pouvoir télécharger une pièce jointe.</a:t>
            </a:r>
            <a:endParaRPr lang="fr-FR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une tâche</a:t>
            </a:r>
          </a:p>
          <a:p>
            <a:pPr>
              <a:lnSpc>
                <a:spcPct val="150000"/>
              </a:lnSpc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qu'utilisateur, Je veux pouvoir mettre à jour une tâche afin d'en modifier les détails.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être capable de modifier une tâche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être capable de modifier une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une modification de tâche.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une tâche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une nouvelle tâche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une nouvelle tâche à ma liste de tâches à accomplir.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pouvoir créer une nouvelle tâche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créer une nouvelle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la création d'une nouvelle tâche.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une tâche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une tâche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retirer de ma liste de tâches.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utilisateur devrait être invité à confirmer la suppression d’une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pouvoir supprimer une tâche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supprimer une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la suppression d’une tâche.</a:t>
            </a:r>
          </a:p>
          <a:p>
            <a:pPr>
              <a:lnSpc>
                <a:spcPct val="150000"/>
              </a:lnSpc>
            </a:pP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Marquer la tâche comme terminée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marquer une tâche comme étant terminée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indiquer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qu'une tâche est terminée.</a:t>
            </a:r>
          </a:p>
          <a:p>
            <a:pPr marL="715963" indent="-357188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 doit pouvoir marquer une tâche comme étant terminée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9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diagrammes de cas d’usage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8" y="1354666"/>
            <a:ext cx="5688000" cy="4752000"/>
          </a:xfrm>
          <a:prstGeom prst="rect">
            <a:avLst/>
          </a:prstGeom>
          <a:ln w="63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62" y="1354666"/>
            <a:ext cx="5688000" cy="475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20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diagrammes de cas d’usage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8" y="1354666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93" y="1354666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03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Définissez les besoins pour une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app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 soutien scolaire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diagrammes de cas d’usage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23" y="1422400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616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tableau Kanban (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Notion)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66" y="973939"/>
            <a:ext cx="7920000" cy="5580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26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tableau Kanban (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Notion)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38" y="973939"/>
            <a:ext cx="7920000" cy="5580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296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tableau Kanban (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Notion)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38" y="973939"/>
            <a:ext cx="7920000" cy="5580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89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=""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=""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fonctionnalités 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une association qui met en relation des enfants en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difficulté scolaire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des bénévoles, en ligne. Ils ont pour objectif de permettre à tout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élève, où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qu’il soit, d’accéder à un soutien scolaire à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distance. 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faciliter les interactions et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communication entre l’élève et le tuteur bénévole,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 souhaite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nouveau site web, qui doit être composé des pages suivantes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>
              <a:lnSpc>
                <a:spcPct val="150000"/>
              </a:lnSpc>
            </a:pPr>
            <a:endParaRPr lang="fr-FR" sz="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connexion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ermettre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un élève ou à un bénévole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 connecter.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système de récupération de mot de passe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oublié.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lien vers une page de création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compte.</a:t>
            </a:r>
          </a:p>
          <a:p>
            <a:pPr marL="914400" lvl="4">
              <a:lnSpc>
                <a:spcPct val="150000"/>
              </a:lnSpc>
            </a:pPr>
            <a:endParaRPr lang="fr-FR" sz="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tableau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bord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récapitulatif des tâches (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to-do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issu de la page de gestion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des événements prochains, issue de la page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compteur de messages non lus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914400" lvl="4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interface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 </a:t>
            </a:r>
          </a:p>
          <a:p>
            <a:pPr marL="0" lvl="2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 de profil de l’expéditeur, à côté de chaque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indicateur permettant de visualiser si un message a été lu ou non.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messages.</a:t>
            </a:r>
          </a:p>
          <a:p>
            <a:pPr marL="914400" lvl="4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 </a:t>
            </a:r>
          </a:p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S’affichent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différents événements, rendez-vous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l’utilisateur.</a:t>
            </a:r>
          </a:p>
          <a:p>
            <a:pPr marL="0" lvl="2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 startAt="5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gestion des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tâches que pour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lui-même et 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bénévole peut créer des tâches pour 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5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5152" y="688366"/>
            <a:ext cx="2410816" cy="3671015"/>
          </a:xfrm>
          <a:prstGeom prst="rect">
            <a:avLst/>
          </a:prstGeom>
        </p:spPr>
      </p:pic>
      <p:pic>
        <p:nvPicPr>
          <p:cNvPr id="10" name="Imag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640" y="1160925"/>
            <a:ext cx="1476000" cy="2628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2270" y="334927"/>
            <a:ext cx="2974052" cy="4724416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1.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connexion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08" y="1370991"/>
            <a:ext cx="3960000" cy="27000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44960" y="2614148"/>
            <a:ext cx="2974052" cy="4724416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98" y="3615875"/>
            <a:ext cx="3960000" cy="2700000"/>
          </a:xfrm>
          <a:prstGeom prst="rect">
            <a:avLst/>
          </a:prstGeom>
        </p:spPr>
      </p:pic>
      <p:pic>
        <p:nvPicPr>
          <p:cNvPr id="18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164" y="2213714"/>
            <a:ext cx="2410816" cy="3671015"/>
          </a:xfrm>
          <a:prstGeom prst="rect">
            <a:avLst/>
          </a:prstGeom>
        </p:spPr>
      </p:pic>
      <p:pic>
        <p:nvPicPr>
          <p:cNvPr id="20" name="Image 19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237" y="2676000"/>
            <a:ext cx="1476000" cy="262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5400000">
            <a:off x="10550462" y="2336427"/>
            <a:ext cx="262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récupération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mot de passe oublié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881708" y="1190061"/>
            <a:ext cx="1577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d'inscription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64398" y="6251129"/>
            <a:ext cx="15488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connexion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519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2. Le tableau de bord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89248" y="499802"/>
            <a:ext cx="3606056" cy="572838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21" y="1695413"/>
            <a:ext cx="4896000" cy="3316646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4069" y="2654382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21" y="3129343"/>
            <a:ext cx="1476000" cy="262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28084" y="5158695"/>
            <a:ext cx="5256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récapitulatif des tâches (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to-do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issu de la page de gestion des tâches.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des événements prochains, issue de la page calendrier.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liste de chats et 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compteur de messages non lus.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32350" y="2500977"/>
            <a:ext cx="184146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tableau de bord.</a:t>
            </a:r>
          </a:p>
          <a:p>
            <a:pPr marL="0" lvl="4">
              <a:lnSpc>
                <a:spcPct val="150000"/>
              </a:lnSpc>
            </a:pPr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des taches.</a:t>
            </a:r>
          </a:p>
          <a:p>
            <a:pPr marL="0" lvl="4">
              <a:lnSpc>
                <a:spcPct val="150000"/>
              </a:lnSpc>
            </a:pPr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>
              <a:lnSpc>
                <a:spcPct val="150000"/>
              </a:lnSpc>
            </a:pPr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interface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chat. 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2537313"/>
            <a:ext cx="454274" cy="1668423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4391636"/>
            <a:ext cx="454274" cy="382981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4964555"/>
            <a:ext cx="454274" cy="349352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/>
          <p:cNvSpPr/>
          <p:nvPr/>
        </p:nvSpPr>
        <p:spPr>
          <a:xfrm>
            <a:off x="532350" y="4358469"/>
            <a:ext cx="184146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 déconnecter.</a:t>
            </a:r>
          </a:p>
          <a:p>
            <a:pPr marL="0" lvl="4">
              <a:lnSpc>
                <a:spcPct val="150000"/>
              </a:lnSpc>
            </a:pPr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Lien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correspondante.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compteur de messages non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lus.</a:t>
            </a:r>
          </a:p>
          <a:p>
            <a:pPr marL="0" lvl="4"/>
            <a:endParaRPr lang="fr-FR" sz="2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5482035"/>
            <a:ext cx="454274" cy="40304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6082025"/>
            <a:ext cx="454273" cy="422845"/>
          </a:xfrm>
          <a:prstGeom prst="rect">
            <a:avLst/>
          </a:prstGeom>
          <a:ln w="635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6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4" y="1315768"/>
            <a:ext cx="2410816" cy="3671015"/>
          </a:xfrm>
          <a:prstGeom prst="rect">
            <a:avLst/>
          </a:prstGeom>
        </p:spPr>
      </p:pic>
      <p:pic>
        <p:nvPicPr>
          <p:cNvPr id="11" name="Image 1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082" y="1767008"/>
            <a:ext cx="1476000" cy="262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3.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interface de chat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41" y="499802"/>
            <a:ext cx="3606056" cy="57283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55577" y="5158695"/>
            <a:ext cx="5256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photo de profil de l’expéditeur, à côté de chaque message.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indicateur permettant de visualiser si un message a été lu ou non.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des messages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2350" y="2553927"/>
            <a:ext cx="1841461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compteur de messages non lus.</a:t>
            </a:r>
          </a:p>
          <a:p>
            <a:pPr marL="0" lvl="4"/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Commencer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nouveau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Envoyer un nouveau message.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indicateur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message a été lu ou non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des messages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en-GB" sz="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Pièce joint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6" name="Image 2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" y="257054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" name="Image 5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" y="3116480"/>
            <a:ext cx="432000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" y="5754049"/>
            <a:ext cx="432161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" y="3656135"/>
            <a:ext cx="432000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" y="4206104"/>
            <a:ext cx="432000" cy="292737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" y="4693457"/>
            <a:ext cx="432000" cy="245612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/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" y="6342746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552469" y="5780189"/>
            <a:ext cx="18414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nouveau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contact.</a:t>
            </a:r>
          </a:p>
          <a:p>
            <a:pPr marL="0" lvl="4"/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contact ou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message/chat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34" y="1696651"/>
            <a:ext cx="4896000" cy="3312000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62" y="2654382"/>
            <a:ext cx="2410816" cy="3671015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70" y="3126049"/>
            <a:ext cx="1476000" cy="2628000"/>
          </a:xfrm>
          <a:prstGeom prst="rect">
            <a:avLst/>
          </a:prstGeom>
        </p:spPr>
      </p:pic>
      <p:pic>
        <p:nvPicPr>
          <p:cNvPr id="15" name="Image 14"/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7" y="5063285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55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865" y="1715081"/>
            <a:ext cx="4896000" cy="3312000"/>
          </a:xfrm>
          <a:prstGeom prst="rect">
            <a:avLst/>
          </a:prstGeom>
        </p:spPr>
      </p:pic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15" name="Imag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023" y="1789217"/>
            <a:ext cx="1476000" cy="262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3. La page interface de chat 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7" name="Image 16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" y="310321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Rectangle 28"/>
          <p:cNvSpPr/>
          <p:nvPr/>
        </p:nvSpPr>
        <p:spPr>
          <a:xfrm>
            <a:off x="532350" y="2553927"/>
            <a:ext cx="18414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Rechercher un nouveau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contact.</a:t>
            </a:r>
          </a:p>
          <a:p>
            <a:pPr marL="0" lvl="4"/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Sélectionner un nouveau contact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1" name="Image 20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2565514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/>
          <p:cNvSpPr/>
          <p:nvPr/>
        </p:nvSpPr>
        <p:spPr bwMode="auto">
          <a:xfrm>
            <a:off x="6212472" y="2527783"/>
            <a:ext cx="1599283" cy="2201663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11" name="Image 10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365" y="3127965"/>
            <a:ext cx="1476000" cy="2628000"/>
          </a:xfrm>
          <a:prstGeom prst="rect">
            <a:avLst/>
          </a:prstGeom>
        </p:spPr>
      </p:pic>
      <p:sp>
        <p:nvSpPr>
          <p:cNvPr id="40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2040747" y="770754"/>
            <a:ext cx="882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Ajouter un nouveau contact.</a:t>
            </a:r>
            <a:endParaRPr lang="fr-FR" sz="16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2962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079" y="1789217"/>
            <a:ext cx="1476000" cy="262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4.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calendrier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32350" y="2553927"/>
            <a:ext cx="184146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nouvel événement.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en-GB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 événement.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" name="Image 1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30" y="1720106"/>
            <a:ext cx="4896000" cy="3312000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67" y="3127831"/>
            <a:ext cx="1476000" cy="262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549529" y="5158695"/>
            <a:ext cx="525618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S’affichent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différents événements, rendez-vous de l’utilisateur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2" name="Image 21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137590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255392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721253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969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967" y="1783973"/>
            <a:ext cx="1476000" cy="2628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4.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calendrier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8077" y="2348029"/>
            <a:ext cx="239867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champs du nouveau formulaire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d'événement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participants</a:t>
            </a:r>
          </a:p>
          <a:p>
            <a:pPr marL="180975" lvl="4"/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de l’événement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L’heure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nouvel événement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2040747" y="770754"/>
            <a:ext cx="882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Ajouter un nouvel événement.</a:t>
            </a:r>
            <a:endParaRPr lang="fr-FR" sz="16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49529" y="5158695"/>
            <a:ext cx="525618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événements que pour lui-même et le bénévole peut créer des événements pour 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85052" y="6104685"/>
            <a:ext cx="147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361051" y="4762426"/>
            <a:ext cx="14317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bénévole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3" name="Image 12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79" y="1718952"/>
            <a:ext cx="4896000" cy="33120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>
            <a:off x="6061072" y="2803756"/>
            <a:ext cx="1599283" cy="1980194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47" y="3135615"/>
            <a:ext cx="1476000" cy="2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0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12986</TotalTime>
  <Words>2193</Words>
  <Application>Microsoft Office PowerPoint</Application>
  <PresentationFormat>Grand écran</PresentationFormat>
  <Paragraphs>358</Paragraphs>
  <Slides>27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41" baseType="lpstr">
      <vt:lpstr>Abhaya Libre</vt:lpstr>
      <vt:lpstr>Abhaya Libre ExtraBold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2588</cp:revision>
  <dcterms:created xsi:type="dcterms:W3CDTF">2018-12-21T22:04:22Z</dcterms:created>
  <dcterms:modified xsi:type="dcterms:W3CDTF">2021-10-11T10:02:57Z</dcterms:modified>
</cp:coreProperties>
</file>